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sldIdLst>
    <p:sldId id="455" r:id="rId2"/>
    <p:sldId id="424" r:id="rId3"/>
    <p:sldId id="426" r:id="rId4"/>
    <p:sldId id="429" r:id="rId5"/>
    <p:sldId id="427" r:id="rId6"/>
    <p:sldId id="430" r:id="rId7"/>
    <p:sldId id="428" r:id="rId8"/>
    <p:sldId id="432" r:id="rId9"/>
    <p:sldId id="433" r:id="rId10"/>
    <p:sldId id="434" r:id="rId11"/>
    <p:sldId id="435" r:id="rId12"/>
    <p:sldId id="436" r:id="rId13"/>
    <p:sldId id="438" r:id="rId14"/>
    <p:sldId id="439" r:id="rId15"/>
    <p:sldId id="440" r:id="rId16"/>
    <p:sldId id="441" r:id="rId17"/>
    <p:sldId id="442" r:id="rId18"/>
    <p:sldId id="443" r:id="rId19"/>
    <p:sldId id="444" r:id="rId20"/>
    <p:sldId id="445" r:id="rId21"/>
    <p:sldId id="446" r:id="rId22"/>
    <p:sldId id="447" r:id="rId23"/>
    <p:sldId id="452" r:id="rId24"/>
    <p:sldId id="449" r:id="rId25"/>
    <p:sldId id="450" r:id="rId26"/>
    <p:sldId id="451" r:id="rId27"/>
    <p:sldId id="454" r:id="rId2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19" autoAdjust="0"/>
    <p:restoredTop sz="94638" autoAdjust="0"/>
  </p:normalViewPr>
  <p:slideViewPr>
    <p:cSldViewPr>
      <p:cViewPr varScale="1">
        <p:scale>
          <a:sx n="84" d="100"/>
          <a:sy n="84" d="100"/>
        </p:scale>
        <p:origin x="153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28BBC-3F51-4681-86BE-7401CA8F5411}" type="datetimeFigureOut">
              <a:rPr lang="fr-FR" smtClean="0"/>
              <a:pPr/>
              <a:t>20/07/2019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282CBB-D3E9-4916-8C4D-27F9B6B083D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5737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82CBB-D3E9-4916-8C4D-27F9B6B083D8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78348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82CBB-D3E9-4916-8C4D-27F9B6B083D8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46011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82CBB-D3E9-4916-8C4D-27F9B6B083D8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33491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82CBB-D3E9-4916-8C4D-27F9B6B083D8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74522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82CBB-D3E9-4916-8C4D-27F9B6B083D8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61353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82CBB-D3E9-4916-8C4D-27F9B6B083D8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05137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82CBB-D3E9-4916-8C4D-27F9B6B083D8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9798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82CBB-D3E9-4916-8C4D-27F9B6B083D8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23638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82CBB-D3E9-4916-8C4D-27F9B6B083D8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01986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82CBB-D3E9-4916-8C4D-27F9B6B083D8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68489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82CBB-D3E9-4916-8C4D-27F9B6B083D8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5570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82CBB-D3E9-4916-8C4D-27F9B6B083D8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63808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82CBB-D3E9-4916-8C4D-27F9B6B083D8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13172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82CBB-D3E9-4916-8C4D-27F9B6B083D8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8665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82CBB-D3E9-4916-8C4D-27F9B6B083D8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18763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82CBB-D3E9-4916-8C4D-27F9B6B083D8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8843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82CBB-D3E9-4916-8C4D-27F9B6B083D8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0130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82CBB-D3E9-4916-8C4D-27F9B6B083D8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9605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82CBB-D3E9-4916-8C4D-27F9B6B083D8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98994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82CBB-D3E9-4916-8C4D-27F9B6B083D8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4758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82CBB-D3E9-4916-8C4D-27F9B6B083D8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9637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82CBB-D3E9-4916-8C4D-27F9B6B083D8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5189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82CBB-D3E9-4916-8C4D-27F9B6B083D8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5189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82CBB-D3E9-4916-8C4D-27F9B6B083D8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1837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82CBB-D3E9-4916-8C4D-27F9B6B083D8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9349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82CBB-D3E9-4916-8C4D-27F9B6B083D8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54424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82CBB-D3E9-4916-8C4D-27F9B6B083D8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9571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D114F-8137-486A-91BC-192DE4EDE94A}" type="datetime1">
              <a:rPr lang="fr-FR" smtClean="0"/>
              <a:t>20/07/2019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0AFB-CA47-4A45-81A7-E32B03FDC9C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92925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B660D-20EB-448B-8BD3-099409515F5C}" type="datetime1">
              <a:rPr lang="fr-FR" smtClean="0"/>
              <a:t>20/07/2019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0AFB-CA47-4A45-81A7-E32B03FDC9C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62545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E4B79-38DA-4BDA-AB48-5A6E70409753}" type="datetime1">
              <a:rPr lang="fr-FR" smtClean="0"/>
              <a:t>20/07/2019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0AFB-CA47-4A45-81A7-E32B03FDC9C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4514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71550-5067-4D1C-BFA0-31CDA22635D0}" type="datetime1">
              <a:rPr lang="fr-FR" smtClean="0"/>
              <a:t>20/07/2019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0AFB-CA47-4A45-81A7-E32B03FDC9C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36643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BA56-B1ED-428A-9982-340EC6EB9D7A}" type="datetime1">
              <a:rPr lang="fr-FR" smtClean="0"/>
              <a:t>20/07/2019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0AFB-CA47-4A45-81A7-E32B03FDC9C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4391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8B696-2CA2-4318-A0E7-38717E3BD758}" type="datetime1">
              <a:rPr lang="fr-FR" smtClean="0"/>
              <a:t>20/07/2019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0AFB-CA47-4A45-81A7-E32B03FDC9C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038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67B4-689C-4325-A7D7-4D18B945AAC2}" type="datetime1">
              <a:rPr lang="fr-FR" smtClean="0"/>
              <a:t>20/07/2019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0AFB-CA47-4A45-81A7-E32B03FDC9C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4278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4BBC-DD07-4667-8EA4-6DF31F4E03BF}" type="datetime1">
              <a:rPr lang="fr-FR" smtClean="0"/>
              <a:t>20/07/2019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0AFB-CA47-4A45-81A7-E32B03FDC9C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13367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D2507-9BF4-4FF0-B03B-057519D5A33A}" type="datetime1">
              <a:rPr lang="fr-FR" smtClean="0"/>
              <a:t>20/07/2019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0AFB-CA47-4A45-81A7-E32B03FDC9C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6927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343A5-D050-4B69-9CBC-C134E9E30110}" type="datetime1">
              <a:rPr lang="fr-FR" smtClean="0"/>
              <a:t>20/07/2019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0AFB-CA47-4A45-81A7-E32B03FDC9C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8845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B131D-63D0-4F8A-8C65-AF7EC797B631}" type="datetime1">
              <a:rPr lang="fr-FR" smtClean="0"/>
              <a:t>20/07/2019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0AFB-CA47-4A45-81A7-E32B03FDC9C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8133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F2171-257B-42B8-AD7F-02D6A7CEBE2D}" type="datetime1">
              <a:rPr lang="fr-FR" smtClean="0"/>
              <a:t>20/07/2019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50AFB-CA47-4A45-81A7-E32B03FDC9C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9571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see-bartholdi.fr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54414" y="2348880"/>
            <a:ext cx="7835172" cy="3124936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/>
              <a:t> </a:t>
            </a:r>
            <a:endParaRPr lang="fr-FR" dirty="0"/>
          </a:p>
          <a:p>
            <a:r>
              <a:rPr lang="fr-FR" sz="4800" b="1" dirty="0" smtClean="0">
                <a:solidFill>
                  <a:srgbClr val="0070C0"/>
                </a:solidFill>
              </a:rPr>
              <a:t>Auguste Bartholdi, </a:t>
            </a:r>
            <a:br>
              <a:rPr lang="fr-FR" sz="4800" b="1" dirty="0" smtClean="0">
                <a:solidFill>
                  <a:srgbClr val="0070C0"/>
                </a:solidFill>
              </a:rPr>
            </a:br>
            <a:r>
              <a:rPr lang="fr-FR" sz="4800" b="1" dirty="0" smtClean="0">
                <a:solidFill>
                  <a:srgbClr val="0070C0"/>
                </a:solidFill>
              </a:rPr>
              <a:t>Colmar et le monde</a:t>
            </a:r>
            <a:endParaRPr lang="fr-FR" sz="4800" b="1" dirty="0">
              <a:solidFill>
                <a:srgbClr val="0070C0"/>
              </a:solidFill>
            </a:endParaRPr>
          </a:p>
          <a:p>
            <a:pPr lvl="0"/>
            <a:endParaRPr lang="fr-FR" sz="4800" dirty="0" smtClean="0"/>
          </a:p>
          <a:p>
            <a:pPr lvl="0"/>
            <a:r>
              <a:rPr lang="fr-FR" sz="2000" b="1" dirty="0" smtClean="0">
                <a:solidFill>
                  <a:schemeClr val="tx1"/>
                </a:solidFill>
              </a:rPr>
              <a:t>Isabelle Bräutigam, directrice du Musée Bartholdi de Colmar</a:t>
            </a:r>
            <a:endParaRPr lang="fr-FR" sz="2000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9552" y="332656"/>
            <a:ext cx="5472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endParaRPr lang="fr-FR" sz="2800" dirty="0">
              <a:solidFill>
                <a:srgbClr val="FF0000"/>
              </a:solidFill>
              <a:ea typeface="Times New Roman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588224" y="76470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1577570" y="1484784"/>
            <a:ext cx="5988860" cy="97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fr-FR" sz="2600" dirty="0" smtClean="0"/>
              <a:t>Journée Annuelle des Alsaciens du Monde</a:t>
            </a:r>
          </a:p>
          <a:p>
            <a:pPr lvl="0" algn="ctr">
              <a:spcBef>
                <a:spcPct val="20000"/>
              </a:spcBef>
            </a:pPr>
            <a:r>
              <a:rPr lang="fr-FR" sz="2600" dirty="0" smtClean="0"/>
              <a:t>Colmar, 24 août 2019</a:t>
            </a:r>
            <a:endParaRPr lang="fr-FR" sz="2600" dirty="0"/>
          </a:p>
        </p:txBody>
      </p:sp>
      <p:pic>
        <p:nvPicPr>
          <p:cNvPr id="9" name="Image 8" descr="Cigogne + texte UIA + Acœur petit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08304" y="188640"/>
            <a:ext cx="1438656" cy="1146048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548680"/>
            <a:ext cx="152400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6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827584" y="5733256"/>
            <a:ext cx="7272808" cy="360040"/>
          </a:xfrm>
        </p:spPr>
        <p:txBody>
          <a:bodyPr>
            <a:normAutofit fontScale="90000"/>
          </a:bodyPr>
          <a:lstStyle/>
          <a:p>
            <a:r>
              <a:rPr lang="fr-FR" sz="2400" dirty="0" smtClean="0"/>
              <a:t>Milieu de table « Les Maraudeurs » coupe marbre blanc</a:t>
            </a:r>
            <a:endParaRPr lang="fr-FR" sz="24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15616" y="476672"/>
            <a:ext cx="4572000" cy="720080"/>
          </a:xfrm>
        </p:spPr>
        <p:txBody>
          <a:bodyPr>
            <a:normAutofit/>
          </a:bodyPr>
          <a:lstStyle/>
          <a:p>
            <a:pPr algn="l"/>
            <a:r>
              <a:rPr lang="fr-FR" b="1" dirty="0" smtClean="0">
                <a:solidFill>
                  <a:schemeClr val="tx1"/>
                </a:solidFill>
              </a:rPr>
              <a:t>Gastronomie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9552" y="332656"/>
            <a:ext cx="5472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endParaRPr lang="fr-FR" sz="2800" dirty="0">
              <a:solidFill>
                <a:srgbClr val="FF0000"/>
              </a:solidFill>
              <a:ea typeface="Times New Roman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588224" y="76470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1" name="Titre 6"/>
          <p:cNvSpPr txBox="1">
            <a:spLocks/>
          </p:cNvSpPr>
          <p:nvPr/>
        </p:nvSpPr>
        <p:spPr>
          <a:xfrm>
            <a:off x="4572000" y="5949280"/>
            <a:ext cx="3600400" cy="591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400" dirty="0"/>
          </a:p>
        </p:txBody>
      </p:sp>
      <p:sp>
        <p:nvSpPr>
          <p:cNvPr id="12" name="Sous-titre 2"/>
          <p:cNvSpPr txBox="1">
            <a:spLocks/>
          </p:cNvSpPr>
          <p:nvPr/>
        </p:nvSpPr>
        <p:spPr>
          <a:xfrm>
            <a:off x="1691680" y="5085184"/>
            <a:ext cx="288032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84784"/>
            <a:ext cx="5904000" cy="411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79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4788024" y="5877272"/>
            <a:ext cx="3312368" cy="360040"/>
          </a:xfrm>
        </p:spPr>
        <p:txBody>
          <a:bodyPr>
            <a:normAutofit fontScale="90000"/>
          </a:bodyPr>
          <a:lstStyle/>
          <a:p>
            <a:r>
              <a:rPr lang="fr-FR" sz="2400" dirty="0" smtClean="0"/>
              <a:t>Fontaine </a:t>
            </a:r>
            <a:r>
              <a:rPr lang="fr-FR" sz="2400" dirty="0" err="1" smtClean="0"/>
              <a:t>Roesselmann</a:t>
            </a:r>
            <a:endParaRPr lang="fr-FR" sz="24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15616" y="476672"/>
            <a:ext cx="4572000" cy="720080"/>
          </a:xfrm>
        </p:spPr>
        <p:txBody>
          <a:bodyPr>
            <a:normAutofit/>
          </a:bodyPr>
          <a:lstStyle/>
          <a:p>
            <a:pPr algn="l"/>
            <a:r>
              <a:rPr lang="fr-FR" b="1" dirty="0" smtClean="0">
                <a:solidFill>
                  <a:schemeClr val="tx1"/>
                </a:solidFill>
              </a:rPr>
              <a:t>Guerre de 1870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9552" y="332656"/>
            <a:ext cx="5472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endParaRPr lang="fr-FR" sz="2800" dirty="0">
              <a:solidFill>
                <a:srgbClr val="FF0000"/>
              </a:solidFill>
              <a:ea typeface="Times New Roman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588224" y="76470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1" name="Titre 6"/>
          <p:cNvSpPr txBox="1">
            <a:spLocks/>
          </p:cNvSpPr>
          <p:nvPr/>
        </p:nvSpPr>
        <p:spPr>
          <a:xfrm>
            <a:off x="4572000" y="5949280"/>
            <a:ext cx="3600400" cy="591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400" dirty="0"/>
          </a:p>
        </p:txBody>
      </p:sp>
      <p:sp>
        <p:nvSpPr>
          <p:cNvPr id="12" name="Sous-titre 2"/>
          <p:cNvSpPr txBox="1">
            <a:spLocks/>
          </p:cNvSpPr>
          <p:nvPr/>
        </p:nvSpPr>
        <p:spPr>
          <a:xfrm>
            <a:off x="1691680" y="5085184"/>
            <a:ext cx="288032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Titre 6"/>
          <p:cNvSpPr txBox="1">
            <a:spLocks/>
          </p:cNvSpPr>
          <p:nvPr/>
        </p:nvSpPr>
        <p:spPr>
          <a:xfrm>
            <a:off x="835968" y="5885656"/>
            <a:ext cx="3312368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 smtClean="0"/>
              <a:t>Bartholdi en uniforme</a:t>
            </a:r>
            <a:endParaRPr lang="fr-FR" sz="24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84784"/>
            <a:ext cx="2880000" cy="426760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692696"/>
            <a:ext cx="2530703" cy="50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0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5580112" y="5805264"/>
            <a:ext cx="2592288" cy="360040"/>
          </a:xfrm>
        </p:spPr>
        <p:txBody>
          <a:bodyPr>
            <a:normAutofit fontScale="90000"/>
          </a:bodyPr>
          <a:lstStyle/>
          <a:p>
            <a:r>
              <a:rPr lang="fr-FR" sz="2400" dirty="0" smtClean="0"/>
              <a:t>La Liberté</a:t>
            </a:r>
            <a:endParaRPr lang="fr-FR" sz="24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11560" y="476672"/>
            <a:ext cx="5076056" cy="720080"/>
          </a:xfrm>
        </p:spPr>
        <p:txBody>
          <a:bodyPr>
            <a:normAutofit/>
          </a:bodyPr>
          <a:lstStyle/>
          <a:p>
            <a:pPr algn="l"/>
            <a:r>
              <a:rPr lang="fr-FR" b="1" dirty="0" smtClean="0">
                <a:solidFill>
                  <a:schemeClr val="tx1"/>
                </a:solidFill>
              </a:rPr>
              <a:t>Œuvres de résistance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9552" y="332656"/>
            <a:ext cx="5472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endParaRPr lang="fr-FR" sz="2800" dirty="0">
              <a:solidFill>
                <a:srgbClr val="FF0000"/>
              </a:solidFill>
              <a:ea typeface="Times New Roman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588224" y="76470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1" name="Titre 6"/>
          <p:cNvSpPr txBox="1">
            <a:spLocks/>
          </p:cNvSpPr>
          <p:nvPr/>
        </p:nvSpPr>
        <p:spPr>
          <a:xfrm>
            <a:off x="4572000" y="5949280"/>
            <a:ext cx="3600400" cy="591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400" dirty="0"/>
          </a:p>
        </p:txBody>
      </p:sp>
      <p:sp>
        <p:nvSpPr>
          <p:cNvPr id="12" name="Sous-titre 2"/>
          <p:cNvSpPr txBox="1">
            <a:spLocks/>
          </p:cNvSpPr>
          <p:nvPr/>
        </p:nvSpPr>
        <p:spPr>
          <a:xfrm>
            <a:off x="1691680" y="5157192"/>
            <a:ext cx="288032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Titre 6"/>
          <p:cNvSpPr txBox="1">
            <a:spLocks/>
          </p:cNvSpPr>
          <p:nvPr/>
        </p:nvSpPr>
        <p:spPr>
          <a:xfrm>
            <a:off x="1115616" y="5805264"/>
            <a:ext cx="3312368" cy="4126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200" dirty="0" smtClean="0"/>
              <a:t>Le Lion de Belfort</a:t>
            </a:r>
            <a:endParaRPr lang="fr-FR" sz="22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88840"/>
            <a:ext cx="4572000" cy="360933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237994"/>
            <a:ext cx="3024000" cy="438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26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1835696" y="5229200"/>
            <a:ext cx="2592288" cy="360040"/>
          </a:xfrm>
        </p:spPr>
        <p:txBody>
          <a:bodyPr>
            <a:normAutofit fontScale="90000"/>
          </a:bodyPr>
          <a:lstStyle/>
          <a:p>
            <a:r>
              <a:rPr lang="fr-FR" sz="2400" dirty="0" smtClean="0"/>
              <a:t>Charlotte Bartholdi</a:t>
            </a:r>
            <a:endParaRPr lang="fr-FR" sz="24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11560" y="476672"/>
            <a:ext cx="3672408" cy="136815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fr-FR" b="1" dirty="0" smtClean="0">
                <a:solidFill>
                  <a:schemeClr val="tx1"/>
                </a:solidFill>
              </a:rPr>
              <a:t>Dernières années :</a:t>
            </a:r>
            <a:br>
              <a:rPr lang="fr-FR" b="1" dirty="0" smtClean="0">
                <a:solidFill>
                  <a:schemeClr val="tx1"/>
                </a:solidFill>
              </a:rPr>
            </a:br>
            <a:r>
              <a:rPr lang="fr-FR" dirty="0" smtClean="0">
                <a:solidFill>
                  <a:schemeClr val="tx1"/>
                </a:solidFill>
              </a:rPr>
              <a:t>- mort de sa mère</a:t>
            </a:r>
            <a:r>
              <a:rPr lang="fr-FR" b="1" dirty="0" smtClean="0">
                <a:solidFill>
                  <a:schemeClr val="tx1"/>
                </a:solidFill>
              </a:rPr>
              <a:t/>
            </a:r>
            <a:br>
              <a:rPr lang="fr-FR" b="1" dirty="0" smtClean="0">
                <a:solidFill>
                  <a:schemeClr val="tx1"/>
                </a:solidFill>
              </a:rPr>
            </a:br>
            <a:r>
              <a:rPr lang="fr-FR" b="1" dirty="0" smtClean="0">
                <a:solidFill>
                  <a:schemeClr val="tx1"/>
                </a:solidFill>
              </a:rPr>
              <a:t> 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9552" y="332656"/>
            <a:ext cx="5472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endParaRPr lang="fr-FR" sz="2800" dirty="0">
              <a:solidFill>
                <a:srgbClr val="FF0000"/>
              </a:solidFill>
              <a:ea typeface="Times New Roman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588224" y="76470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1" name="Titre 6"/>
          <p:cNvSpPr txBox="1">
            <a:spLocks/>
          </p:cNvSpPr>
          <p:nvPr/>
        </p:nvSpPr>
        <p:spPr>
          <a:xfrm>
            <a:off x="4572000" y="5949280"/>
            <a:ext cx="3600400" cy="591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400" dirty="0"/>
          </a:p>
        </p:txBody>
      </p:sp>
      <p:sp>
        <p:nvSpPr>
          <p:cNvPr id="12" name="Sous-titre 2"/>
          <p:cNvSpPr txBox="1">
            <a:spLocks/>
          </p:cNvSpPr>
          <p:nvPr/>
        </p:nvSpPr>
        <p:spPr>
          <a:xfrm>
            <a:off x="1668850" y="4725144"/>
            <a:ext cx="288032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Titre 6"/>
          <p:cNvSpPr txBox="1">
            <a:spLocks/>
          </p:cNvSpPr>
          <p:nvPr/>
        </p:nvSpPr>
        <p:spPr>
          <a:xfrm>
            <a:off x="827584" y="2348880"/>
            <a:ext cx="2376264" cy="4126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fr-FR" sz="22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41670"/>
            <a:ext cx="3528000" cy="557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47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6084168" y="6381328"/>
            <a:ext cx="2160240" cy="360040"/>
          </a:xfrm>
        </p:spPr>
        <p:txBody>
          <a:bodyPr>
            <a:normAutofit fontScale="90000"/>
          </a:bodyPr>
          <a:lstStyle/>
          <a:p>
            <a:r>
              <a:rPr lang="fr-FR" sz="2400" dirty="0" smtClean="0"/>
              <a:t>Jeanne Bartholdi</a:t>
            </a:r>
            <a:endParaRPr lang="fr-FR" sz="24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11560" y="476672"/>
            <a:ext cx="5076056" cy="1224136"/>
          </a:xfrm>
        </p:spPr>
        <p:txBody>
          <a:bodyPr>
            <a:normAutofit/>
          </a:bodyPr>
          <a:lstStyle/>
          <a:p>
            <a:pPr algn="l"/>
            <a:r>
              <a:rPr lang="fr-FR" b="1" dirty="0" smtClean="0">
                <a:solidFill>
                  <a:schemeClr val="tx1"/>
                </a:solidFill>
                <a:latin typeface="+mj-lt"/>
              </a:rPr>
              <a:t>Dernières années :</a:t>
            </a:r>
          </a:p>
          <a:p>
            <a:pPr algn="l"/>
            <a:r>
              <a:rPr lang="fr-FR" dirty="0" smtClean="0">
                <a:solidFill>
                  <a:schemeClr val="tx1"/>
                </a:solidFill>
                <a:latin typeface="+mj-lt"/>
              </a:rPr>
              <a:t>- dernières œuvres</a:t>
            </a:r>
          </a:p>
        </p:txBody>
      </p:sp>
      <p:sp>
        <p:nvSpPr>
          <p:cNvPr id="4" name="Rectangle 3"/>
          <p:cNvSpPr/>
          <p:nvPr/>
        </p:nvSpPr>
        <p:spPr>
          <a:xfrm>
            <a:off x="539552" y="332656"/>
            <a:ext cx="5472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endParaRPr lang="fr-FR" sz="2800" dirty="0">
              <a:solidFill>
                <a:srgbClr val="FF0000"/>
              </a:solidFill>
              <a:ea typeface="Times New Roman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588224" y="76470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1" name="Titre 6"/>
          <p:cNvSpPr txBox="1">
            <a:spLocks/>
          </p:cNvSpPr>
          <p:nvPr/>
        </p:nvSpPr>
        <p:spPr>
          <a:xfrm>
            <a:off x="4572000" y="5949280"/>
            <a:ext cx="3600400" cy="591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400" dirty="0"/>
          </a:p>
        </p:txBody>
      </p:sp>
      <p:sp>
        <p:nvSpPr>
          <p:cNvPr id="12" name="Sous-titre 2"/>
          <p:cNvSpPr txBox="1">
            <a:spLocks/>
          </p:cNvSpPr>
          <p:nvPr/>
        </p:nvSpPr>
        <p:spPr>
          <a:xfrm>
            <a:off x="1668850" y="4725144"/>
            <a:ext cx="288032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Titre 6"/>
          <p:cNvSpPr txBox="1">
            <a:spLocks/>
          </p:cNvSpPr>
          <p:nvPr/>
        </p:nvSpPr>
        <p:spPr>
          <a:xfrm>
            <a:off x="611560" y="6093296"/>
            <a:ext cx="4968552" cy="4126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200" dirty="0" smtClean="0"/>
              <a:t>Fontaine des Terreaux</a:t>
            </a:r>
            <a:endParaRPr lang="fr-FR" sz="22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88840"/>
            <a:ext cx="5004000" cy="410016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16632"/>
            <a:ext cx="2160000" cy="293439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501008"/>
            <a:ext cx="2160000" cy="2882086"/>
          </a:xfrm>
          <a:prstGeom prst="rect">
            <a:avLst/>
          </a:prstGeom>
        </p:spPr>
      </p:pic>
      <p:sp>
        <p:nvSpPr>
          <p:cNvPr id="13" name="Titre 6"/>
          <p:cNvSpPr txBox="1">
            <a:spLocks/>
          </p:cNvSpPr>
          <p:nvPr/>
        </p:nvSpPr>
        <p:spPr>
          <a:xfrm>
            <a:off x="6084168" y="3068960"/>
            <a:ext cx="2160240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 smtClean="0"/>
              <a:t>Auguste Bartholdi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53335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467544" y="5157192"/>
            <a:ext cx="2520280" cy="1080120"/>
          </a:xfrm>
        </p:spPr>
        <p:txBody>
          <a:bodyPr>
            <a:normAutofit/>
          </a:bodyPr>
          <a:lstStyle/>
          <a:p>
            <a:pPr algn="l"/>
            <a:r>
              <a:rPr lang="fr-FR" sz="3200" b="1" dirty="0" smtClean="0"/>
              <a:t>Angleterre</a:t>
            </a:r>
            <a:endParaRPr lang="fr-FR" sz="32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5536" y="548680"/>
            <a:ext cx="4752528" cy="2232248"/>
          </a:xfrm>
        </p:spPr>
        <p:txBody>
          <a:bodyPr>
            <a:normAutofit/>
          </a:bodyPr>
          <a:lstStyle/>
          <a:p>
            <a:pPr algn="l"/>
            <a:r>
              <a:rPr lang="fr-FR" b="1" dirty="0" smtClean="0">
                <a:solidFill>
                  <a:schemeClr val="tx1"/>
                </a:solidFill>
              </a:rPr>
              <a:t> </a:t>
            </a:r>
            <a:r>
              <a:rPr lang="fr-FR" b="1" dirty="0" smtClean="0">
                <a:solidFill>
                  <a:schemeClr val="tx1"/>
                </a:solidFill>
                <a:latin typeface="+mj-lt"/>
              </a:rPr>
              <a:t>II. Auguste Bartholdi </a:t>
            </a:r>
          </a:p>
          <a:p>
            <a:pPr algn="l" defTabSz="536575"/>
            <a:r>
              <a:rPr lang="fr-FR" b="1" dirty="0" smtClean="0">
                <a:solidFill>
                  <a:schemeClr val="tx1"/>
                </a:solidFill>
                <a:latin typeface="+mj-lt"/>
              </a:rPr>
              <a:t>citoyen du monde et </a:t>
            </a:r>
            <a:br>
              <a:rPr lang="fr-FR" b="1" dirty="0" smtClean="0">
                <a:solidFill>
                  <a:schemeClr val="tx1"/>
                </a:solidFill>
                <a:latin typeface="+mj-lt"/>
              </a:rPr>
            </a:br>
            <a:r>
              <a:rPr lang="fr-FR" b="1" dirty="0" smtClean="0">
                <a:solidFill>
                  <a:schemeClr val="tx1"/>
                </a:solidFill>
                <a:latin typeface="+mj-lt"/>
              </a:rPr>
              <a:t>grand voyageur</a:t>
            </a:r>
            <a:endParaRPr lang="fr-FR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9552" y="332656"/>
            <a:ext cx="5472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endParaRPr lang="fr-FR" sz="2800" dirty="0">
              <a:solidFill>
                <a:srgbClr val="FF0000"/>
              </a:solidFill>
              <a:ea typeface="Times New Roman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588224" y="76470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1" name="Titre 6"/>
          <p:cNvSpPr txBox="1">
            <a:spLocks/>
          </p:cNvSpPr>
          <p:nvPr/>
        </p:nvSpPr>
        <p:spPr>
          <a:xfrm>
            <a:off x="5436096" y="5301208"/>
            <a:ext cx="2448272" cy="591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 smtClean="0"/>
              <a:t> </a:t>
            </a:r>
            <a:endParaRPr lang="fr-FR" sz="2400" dirty="0"/>
          </a:p>
        </p:txBody>
      </p:sp>
      <p:sp>
        <p:nvSpPr>
          <p:cNvPr id="12" name="Sous-titre 2"/>
          <p:cNvSpPr txBox="1">
            <a:spLocks/>
          </p:cNvSpPr>
          <p:nvPr/>
        </p:nvSpPr>
        <p:spPr>
          <a:xfrm>
            <a:off x="467544" y="5949280"/>
            <a:ext cx="540060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04664"/>
            <a:ext cx="3960000" cy="620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95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1619672" y="2780928"/>
            <a:ext cx="1440160" cy="1080120"/>
          </a:xfrm>
        </p:spPr>
        <p:txBody>
          <a:bodyPr>
            <a:normAutofit/>
          </a:bodyPr>
          <a:lstStyle/>
          <a:p>
            <a:pPr algn="l"/>
            <a:endParaRPr lang="fr-FR" sz="32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11560" y="548680"/>
            <a:ext cx="4536504" cy="936104"/>
          </a:xfrm>
        </p:spPr>
        <p:txBody>
          <a:bodyPr>
            <a:normAutofit/>
          </a:bodyPr>
          <a:lstStyle/>
          <a:p>
            <a:pPr algn="l"/>
            <a:r>
              <a:rPr lang="fr-FR" b="1" dirty="0" smtClean="0">
                <a:solidFill>
                  <a:schemeClr val="tx1"/>
                </a:solidFill>
              </a:rPr>
              <a:t> France</a:t>
            </a:r>
            <a:endParaRPr lang="fr-FR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9552" y="332656"/>
            <a:ext cx="5472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endParaRPr lang="fr-FR" sz="2800" dirty="0">
              <a:solidFill>
                <a:srgbClr val="FF0000"/>
              </a:solidFill>
              <a:ea typeface="Times New Roman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588224" y="76470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1" name="Titre 6"/>
          <p:cNvSpPr txBox="1">
            <a:spLocks/>
          </p:cNvSpPr>
          <p:nvPr/>
        </p:nvSpPr>
        <p:spPr>
          <a:xfrm>
            <a:off x="2339752" y="5877272"/>
            <a:ext cx="3240360" cy="591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200" dirty="0" smtClean="0"/>
              <a:t>Le tour de la France </a:t>
            </a:r>
            <a:endParaRPr lang="fr-FR" sz="2200" dirty="0"/>
          </a:p>
        </p:txBody>
      </p:sp>
      <p:sp>
        <p:nvSpPr>
          <p:cNvPr id="12" name="Sous-titre 2"/>
          <p:cNvSpPr txBox="1">
            <a:spLocks/>
          </p:cNvSpPr>
          <p:nvPr/>
        </p:nvSpPr>
        <p:spPr>
          <a:xfrm>
            <a:off x="467544" y="5949280"/>
            <a:ext cx="540060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700808"/>
            <a:ext cx="4132027" cy="4032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00808"/>
            <a:ext cx="2900847" cy="39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4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1619672" y="2780928"/>
            <a:ext cx="1440160" cy="1080120"/>
          </a:xfrm>
        </p:spPr>
        <p:txBody>
          <a:bodyPr>
            <a:normAutofit/>
          </a:bodyPr>
          <a:lstStyle/>
          <a:p>
            <a:pPr algn="l"/>
            <a:endParaRPr lang="fr-FR" sz="32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11560" y="548680"/>
            <a:ext cx="4536504" cy="936104"/>
          </a:xfrm>
        </p:spPr>
        <p:txBody>
          <a:bodyPr>
            <a:normAutofit/>
          </a:bodyPr>
          <a:lstStyle/>
          <a:p>
            <a:pPr algn="l"/>
            <a:r>
              <a:rPr lang="fr-FR" b="1" dirty="0" smtClean="0">
                <a:solidFill>
                  <a:schemeClr val="tx1"/>
                </a:solidFill>
              </a:rPr>
              <a:t> Egypte</a:t>
            </a:r>
            <a:endParaRPr lang="fr-FR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9552" y="332656"/>
            <a:ext cx="5472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endParaRPr lang="fr-FR" sz="2800" dirty="0">
              <a:solidFill>
                <a:srgbClr val="FF0000"/>
              </a:solidFill>
              <a:ea typeface="Times New Roman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588224" y="76470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1" name="Titre 6"/>
          <p:cNvSpPr txBox="1">
            <a:spLocks/>
          </p:cNvSpPr>
          <p:nvPr/>
        </p:nvSpPr>
        <p:spPr>
          <a:xfrm>
            <a:off x="3563888" y="5805264"/>
            <a:ext cx="1584176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 smtClean="0"/>
              <a:t>« Café sur</a:t>
            </a:r>
          </a:p>
          <a:p>
            <a:pPr algn="l"/>
            <a:r>
              <a:rPr lang="fr-FR" sz="2400" dirty="0" smtClean="0"/>
              <a:t>le Nil » </a:t>
            </a:r>
            <a:endParaRPr lang="fr-FR" sz="2400" dirty="0"/>
          </a:p>
        </p:txBody>
      </p:sp>
      <p:sp>
        <p:nvSpPr>
          <p:cNvPr id="12" name="Sous-titre 2"/>
          <p:cNvSpPr txBox="1">
            <a:spLocks/>
          </p:cNvSpPr>
          <p:nvPr/>
        </p:nvSpPr>
        <p:spPr>
          <a:xfrm>
            <a:off x="467544" y="5949280"/>
            <a:ext cx="540060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44824"/>
            <a:ext cx="2880000" cy="471273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60648"/>
            <a:ext cx="4824000" cy="230349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780928"/>
            <a:ext cx="2880000" cy="3469508"/>
          </a:xfrm>
          <a:prstGeom prst="rect">
            <a:avLst/>
          </a:prstGeom>
        </p:spPr>
      </p:pic>
      <p:sp>
        <p:nvSpPr>
          <p:cNvPr id="13" name="Titre 6"/>
          <p:cNvSpPr txBox="1">
            <a:spLocks/>
          </p:cNvSpPr>
          <p:nvPr/>
        </p:nvSpPr>
        <p:spPr>
          <a:xfrm>
            <a:off x="5364088" y="6309320"/>
            <a:ext cx="3240360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 smtClean="0"/>
              <a:t>Le phare de Suez </a:t>
            </a:r>
            <a:endParaRPr lang="fr-FR" sz="2400" dirty="0"/>
          </a:p>
        </p:txBody>
      </p:sp>
      <p:sp>
        <p:nvSpPr>
          <p:cNvPr id="14" name="Titre 6"/>
          <p:cNvSpPr txBox="1">
            <a:spLocks/>
          </p:cNvSpPr>
          <p:nvPr/>
        </p:nvSpPr>
        <p:spPr>
          <a:xfrm>
            <a:off x="3635896" y="2564904"/>
            <a:ext cx="1656184" cy="12149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 smtClean="0"/>
              <a:t>Voyage en Egypte « Matin Nil »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93105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827584" y="5157192"/>
            <a:ext cx="3024336" cy="1080120"/>
          </a:xfrm>
        </p:spPr>
        <p:txBody>
          <a:bodyPr>
            <a:noAutofit/>
          </a:bodyPr>
          <a:lstStyle/>
          <a:p>
            <a:r>
              <a:rPr lang="fr-FR" sz="2200" dirty="0" smtClean="0"/>
              <a:t>« Petite folle de Capri », Jean Benner</a:t>
            </a:r>
            <a:endParaRPr lang="fr-FR" sz="22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11560" y="548680"/>
            <a:ext cx="4536504" cy="936104"/>
          </a:xfrm>
        </p:spPr>
        <p:txBody>
          <a:bodyPr>
            <a:normAutofit/>
          </a:bodyPr>
          <a:lstStyle/>
          <a:p>
            <a:pPr algn="l"/>
            <a:r>
              <a:rPr lang="fr-FR" b="1" dirty="0" smtClean="0">
                <a:solidFill>
                  <a:schemeClr val="tx1"/>
                </a:solidFill>
              </a:rPr>
              <a:t> Italie</a:t>
            </a:r>
            <a:endParaRPr lang="fr-FR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9552" y="332656"/>
            <a:ext cx="5472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endParaRPr lang="fr-FR" sz="2800" dirty="0">
              <a:solidFill>
                <a:srgbClr val="FF0000"/>
              </a:solidFill>
              <a:ea typeface="Times New Roman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588224" y="76470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1" name="Titre 6"/>
          <p:cNvSpPr txBox="1">
            <a:spLocks/>
          </p:cNvSpPr>
          <p:nvPr/>
        </p:nvSpPr>
        <p:spPr>
          <a:xfrm>
            <a:off x="2339752" y="5877272"/>
            <a:ext cx="3240360" cy="591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200" dirty="0" smtClean="0"/>
              <a:t> </a:t>
            </a:r>
            <a:endParaRPr lang="fr-FR" sz="2200" dirty="0"/>
          </a:p>
        </p:txBody>
      </p:sp>
      <p:sp>
        <p:nvSpPr>
          <p:cNvPr id="12" name="Sous-titre 2"/>
          <p:cNvSpPr txBox="1">
            <a:spLocks/>
          </p:cNvSpPr>
          <p:nvPr/>
        </p:nvSpPr>
        <p:spPr>
          <a:xfrm>
            <a:off x="467544" y="5949280"/>
            <a:ext cx="540060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620688"/>
            <a:ext cx="4536000" cy="578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52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755576" y="5589240"/>
            <a:ext cx="6840760" cy="792088"/>
          </a:xfrm>
        </p:spPr>
        <p:txBody>
          <a:bodyPr>
            <a:noAutofit/>
          </a:bodyPr>
          <a:lstStyle/>
          <a:p>
            <a:r>
              <a:rPr lang="fr-FR" sz="2200" dirty="0" err="1" smtClean="0"/>
              <a:t>Choëx</a:t>
            </a:r>
            <a:r>
              <a:rPr lang="fr-FR" sz="2200" dirty="0" smtClean="0"/>
              <a:t>, Valais : villa « La Fin du Bruit »</a:t>
            </a:r>
            <a:endParaRPr lang="fr-FR" sz="22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11560" y="548680"/>
            <a:ext cx="4536504" cy="936104"/>
          </a:xfrm>
        </p:spPr>
        <p:txBody>
          <a:bodyPr>
            <a:normAutofit/>
          </a:bodyPr>
          <a:lstStyle/>
          <a:p>
            <a:pPr algn="l"/>
            <a:r>
              <a:rPr lang="fr-FR" b="1" dirty="0" smtClean="0">
                <a:solidFill>
                  <a:schemeClr val="tx1"/>
                </a:solidFill>
              </a:rPr>
              <a:t> Suisse</a:t>
            </a:r>
            <a:endParaRPr lang="fr-FR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9552" y="332656"/>
            <a:ext cx="5472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endParaRPr lang="fr-FR" sz="2800" dirty="0">
              <a:solidFill>
                <a:srgbClr val="FF0000"/>
              </a:solidFill>
              <a:ea typeface="Times New Roman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588224" y="76470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1" name="Titre 6"/>
          <p:cNvSpPr txBox="1">
            <a:spLocks/>
          </p:cNvSpPr>
          <p:nvPr/>
        </p:nvSpPr>
        <p:spPr>
          <a:xfrm>
            <a:off x="2339752" y="5877272"/>
            <a:ext cx="3240360" cy="591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200" dirty="0" smtClean="0"/>
              <a:t> </a:t>
            </a:r>
            <a:endParaRPr lang="fr-FR" sz="2200" dirty="0"/>
          </a:p>
        </p:txBody>
      </p:sp>
      <p:sp>
        <p:nvSpPr>
          <p:cNvPr id="12" name="Sous-titre 2"/>
          <p:cNvSpPr txBox="1">
            <a:spLocks/>
          </p:cNvSpPr>
          <p:nvPr/>
        </p:nvSpPr>
        <p:spPr>
          <a:xfrm>
            <a:off x="467544" y="5949280"/>
            <a:ext cx="540060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8760"/>
            <a:ext cx="7668000" cy="450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5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3568" y="5517232"/>
            <a:ext cx="7835172" cy="532648"/>
          </a:xfrm>
        </p:spPr>
        <p:txBody>
          <a:bodyPr>
            <a:normAutofit lnSpcReduction="10000"/>
          </a:bodyPr>
          <a:lstStyle/>
          <a:p>
            <a:r>
              <a:rPr lang="fr-FR" b="1" dirty="0"/>
              <a:t> 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539552" y="332656"/>
            <a:ext cx="5472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endParaRPr lang="fr-FR" sz="2800" dirty="0">
              <a:solidFill>
                <a:srgbClr val="FF0000"/>
              </a:solidFill>
              <a:ea typeface="Times New Roman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588224" y="76470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04664"/>
            <a:ext cx="3564000" cy="5762505"/>
          </a:xfrm>
          <a:prstGeom prst="rect">
            <a:avLst/>
          </a:prstGeom>
        </p:spPr>
      </p:pic>
      <p:sp>
        <p:nvSpPr>
          <p:cNvPr id="7" name="Sous-titre 2"/>
          <p:cNvSpPr txBox="1">
            <a:spLocks/>
          </p:cNvSpPr>
          <p:nvPr/>
        </p:nvSpPr>
        <p:spPr>
          <a:xfrm>
            <a:off x="323528" y="5013176"/>
            <a:ext cx="3347864" cy="108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200" dirty="0" smtClean="0">
                <a:solidFill>
                  <a:schemeClr val="tx1"/>
                </a:solidFill>
              </a:rPr>
              <a:t> L’oiseleur </a:t>
            </a:r>
            <a:r>
              <a:rPr lang="fr-FR" sz="2200" dirty="0" err="1" smtClean="0">
                <a:solidFill>
                  <a:schemeClr val="tx1"/>
                </a:solidFill>
              </a:rPr>
              <a:t>Papageno</a:t>
            </a:r>
            <a:r>
              <a:rPr lang="fr-FR" sz="2200" dirty="0" smtClean="0">
                <a:solidFill>
                  <a:schemeClr val="tx1"/>
                </a:solidFill>
              </a:rPr>
              <a:t/>
            </a:r>
            <a:br>
              <a:rPr lang="fr-FR" sz="2200" dirty="0" smtClean="0">
                <a:solidFill>
                  <a:schemeClr val="tx1"/>
                </a:solidFill>
              </a:rPr>
            </a:br>
            <a:r>
              <a:rPr lang="fr-FR" sz="2200" dirty="0" smtClean="0">
                <a:solidFill>
                  <a:schemeClr val="tx1"/>
                </a:solidFill>
              </a:rPr>
              <a:t>(</a:t>
            </a:r>
            <a:r>
              <a:rPr lang="fr-FR" sz="2200" i="1" dirty="0" smtClean="0">
                <a:solidFill>
                  <a:schemeClr val="tx1"/>
                </a:solidFill>
              </a:rPr>
              <a:t>La Flûte enchantée</a:t>
            </a:r>
            <a:r>
              <a:rPr lang="fr-FR" sz="2200" dirty="0" smtClean="0">
                <a:solidFill>
                  <a:schemeClr val="tx1"/>
                </a:solidFill>
              </a:rPr>
              <a:t/>
            </a:r>
            <a:br>
              <a:rPr lang="fr-FR" sz="2200" dirty="0" smtClean="0">
                <a:solidFill>
                  <a:schemeClr val="tx1"/>
                </a:solidFill>
              </a:rPr>
            </a:br>
            <a:r>
              <a:rPr lang="fr-FR" sz="2200" dirty="0" smtClean="0">
                <a:solidFill>
                  <a:schemeClr val="tx1"/>
                </a:solidFill>
              </a:rPr>
              <a:t> de Mozart)</a:t>
            </a:r>
            <a:endParaRPr lang="fr-FR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77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1259632" y="5661248"/>
            <a:ext cx="1728192" cy="792088"/>
          </a:xfrm>
        </p:spPr>
        <p:txBody>
          <a:bodyPr>
            <a:noAutofit/>
          </a:bodyPr>
          <a:lstStyle/>
          <a:p>
            <a:r>
              <a:rPr lang="fr-FR" sz="2200" dirty="0" smtClean="0"/>
              <a:t>Flambeau</a:t>
            </a:r>
            <a:endParaRPr lang="fr-FR" sz="22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11560" y="548680"/>
            <a:ext cx="4536504" cy="936104"/>
          </a:xfrm>
        </p:spPr>
        <p:txBody>
          <a:bodyPr>
            <a:normAutofit/>
          </a:bodyPr>
          <a:lstStyle/>
          <a:p>
            <a:pPr algn="l"/>
            <a:r>
              <a:rPr lang="fr-FR" b="1" dirty="0" smtClean="0">
                <a:solidFill>
                  <a:schemeClr val="tx1"/>
                </a:solidFill>
              </a:rPr>
              <a:t> </a:t>
            </a:r>
            <a:r>
              <a:rPr lang="fr-FR" b="1" dirty="0">
                <a:solidFill>
                  <a:schemeClr val="tx1"/>
                </a:solidFill>
              </a:rPr>
              <a:t>États-Unis</a:t>
            </a:r>
            <a:endParaRPr lang="fr-FR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9552" y="332656"/>
            <a:ext cx="5472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endParaRPr lang="fr-FR" sz="2800" dirty="0">
              <a:solidFill>
                <a:srgbClr val="FF0000"/>
              </a:solidFill>
              <a:ea typeface="Times New Roman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588224" y="76470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1" name="Titre 6"/>
          <p:cNvSpPr txBox="1">
            <a:spLocks/>
          </p:cNvSpPr>
          <p:nvPr/>
        </p:nvSpPr>
        <p:spPr>
          <a:xfrm>
            <a:off x="2339752" y="5877272"/>
            <a:ext cx="3240360" cy="591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200" dirty="0" smtClean="0"/>
              <a:t> </a:t>
            </a:r>
            <a:endParaRPr lang="fr-FR" sz="2200" dirty="0"/>
          </a:p>
        </p:txBody>
      </p:sp>
      <p:sp>
        <p:nvSpPr>
          <p:cNvPr id="12" name="Sous-titre 2"/>
          <p:cNvSpPr txBox="1">
            <a:spLocks/>
          </p:cNvSpPr>
          <p:nvPr/>
        </p:nvSpPr>
        <p:spPr>
          <a:xfrm>
            <a:off x="467544" y="5949280"/>
            <a:ext cx="540060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547315"/>
            <a:ext cx="4680000" cy="576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94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539552" y="1340768"/>
            <a:ext cx="2520280" cy="936104"/>
          </a:xfrm>
        </p:spPr>
        <p:txBody>
          <a:bodyPr>
            <a:normAutofit fontScale="90000"/>
          </a:bodyPr>
          <a:lstStyle/>
          <a:p>
            <a:pPr algn="l"/>
            <a:r>
              <a:rPr lang="fr-FR" sz="3200" dirty="0" smtClean="0"/>
              <a:t>- Union franco-américaine</a:t>
            </a:r>
            <a:endParaRPr lang="fr-FR" sz="32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5536" y="548680"/>
            <a:ext cx="7344816" cy="2232248"/>
          </a:xfrm>
        </p:spPr>
        <p:txBody>
          <a:bodyPr>
            <a:normAutofit/>
          </a:bodyPr>
          <a:lstStyle/>
          <a:p>
            <a:pPr algn="l"/>
            <a:r>
              <a:rPr lang="fr-FR" b="1" dirty="0" smtClean="0">
                <a:solidFill>
                  <a:schemeClr val="tx1"/>
                </a:solidFill>
              </a:rPr>
              <a:t> </a:t>
            </a:r>
            <a:r>
              <a:rPr lang="fr-FR" b="1" dirty="0" smtClean="0">
                <a:solidFill>
                  <a:schemeClr val="tx1"/>
                </a:solidFill>
                <a:latin typeface="+mj-lt"/>
              </a:rPr>
              <a:t>III. La Liberté éclairant le monde</a:t>
            </a:r>
          </a:p>
          <a:p>
            <a:pPr algn="l"/>
            <a:endParaRPr lang="fr-FR" b="1" dirty="0" smtClean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9552" y="332656"/>
            <a:ext cx="5472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endParaRPr lang="fr-FR" sz="2800" dirty="0">
              <a:solidFill>
                <a:srgbClr val="FF0000"/>
              </a:solidFill>
              <a:ea typeface="Times New Roman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588224" y="76470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1" name="Titre 6"/>
          <p:cNvSpPr txBox="1">
            <a:spLocks/>
          </p:cNvSpPr>
          <p:nvPr/>
        </p:nvSpPr>
        <p:spPr>
          <a:xfrm>
            <a:off x="6156176" y="5949280"/>
            <a:ext cx="2448272" cy="591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 smtClean="0"/>
              <a:t> </a:t>
            </a:r>
            <a:endParaRPr lang="fr-FR" sz="2400" dirty="0"/>
          </a:p>
        </p:txBody>
      </p:sp>
      <p:sp>
        <p:nvSpPr>
          <p:cNvPr id="12" name="Sous-titre 2"/>
          <p:cNvSpPr txBox="1">
            <a:spLocks/>
          </p:cNvSpPr>
          <p:nvPr/>
        </p:nvSpPr>
        <p:spPr>
          <a:xfrm>
            <a:off x="467544" y="5949280"/>
            <a:ext cx="540060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268760"/>
            <a:ext cx="3600000" cy="521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1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4860032" y="2204864"/>
            <a:ext cx="1656184" cy="936104"/>
          </a:xfrm>
        </p:spPr>
        <p:txBody>
          <a:bodyPr>
            <a:normAutofit/>
          </a:bodyPr>
          <a:lstStyle/>
          <a:p>
            <a:pPr algn="l"/>
            <a:endParaRPr lang="fr-FR" sz="32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5536" y="548680"/>
            <a:ext cx="7344816" cy="2232248"/>
          </a:xfrm>
        </p:spPr>
        <p:txBody>
          <a:bodyPr>
            <a:normAutofit/>
          </a:bodyPr>
          <a:lstStyle/>
          <a:p>
            <a:pPr algn="l"/>
            <a:r>
              <a:rPr lang="fr-FR" dirty="0" smtClean="0">
                <a:solidFill>
                  <a:schemeClr val="tx1"/>
                </a:solidFill>
                <a:latin typeface="+mj-lt"/>
              </a:rPr>
              <a:t>- Eiffel</a:t>
            </a:r>
          </a:p>
        </p:txBody>
      </p:sp>
      <p:sp>
        <p:nvSpPr>
          <p:cNvPr id="4" name="Rectangle 3"/>
          <p:cNvSpPr/>
          <p:nvPr/>
        </p:nvSpPr>
        <p:spPr>
          <a:xfrm>
            <a:off x="539552" y="332656"/>
            <a:ext cx="5472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endParaRPr lang="fr-FR" sz="2800" dirty="0">
              <a:solidFill>
                <a:srgbClr val="FF0000"/>
              </a:solidFill>
              <a:ea typeface="Times New Roman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588224" y="76470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1" name="Titre 6"/>
          <p:cNvSpPr txBox="1">
            <a:spLocks/>
          </p:cNvSpPr>
          <p:nvPr/>
        </p:nvSpPr>
        <p:spPr>
          <a:xfrm>
            <a:off x="6156176" y="5949280"/>
            <a:ext cx="2448272" cy="591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 smtClean="0"/>
              <a:t> </a:t>
            </a:r>
            <a:endParaRPr lang="fr-FR" sz="2400" dirty="0"/>
          </a:p>
        </p:txBody>
      </p:sp>
      <p:sp>
        <p:nvSpPr>
          <p:cNvPr id="12" name="Sous-titre 2"/>
          <p:cNvSpPr txBox="1">
            <a:spLocks/>
          </p:cNvSpPr>
          <p:nvPr/>
        </p:nvSpPr>
        <p:spPr>
          <a:xfrm>
            <a:off x="467544" y="5949280"/>
            <a:ext cx="540060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76672"/>
            <a:ext cx="3780000" cy="612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33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5724128" y="2780928"/>
            <a:ext cx="1620778" cy="936104"/>
          </a:xfrm>
        </p:spPr>
        <p:txBody>
          <a:bodyPr>
            <a:normAutofit/>
          </a:bodyPr>
          <a:lstStyle/>
          <a:p>
            <a:pPr algn="l"/>
            <a:endParaRPr lang="fr-FR" sz="20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5536" y="548680"/>
            <a:ext cx="7344816" cy="2232248"/>
          </a:xfrm>
        </p:spPr>
        <p:txBody>
          <a:bodyPr>
            <a:normAutofit/>
          </a:bodyPr>
          <a:lstStyle/>
          <a:p>
            <a:pPr algn="l"/>
            <a:r>
              <a:rPr lang="fr-FR" dirty="0" smtClean="0">
                <a:solidFill>
                  <a:schemeClr val="tx1"/>
                </a:solidFill>
                <a:latin typeface="+mj-lt"/>
              </a:rPr>
              <a:t>- Les ateliers </a:t>
            </a:r>
            <a:r>
              <a:rPr lang="fr-FR" dirty="0" err="1" smtClean="0">
                <a:solidFill>
                  <a:schemeClr val="tx1"/>
                </a:solidFill>
                <a:latin typeface="+mj-lt"/>
              </a:rPr>
              <a:t>Gaget</a:t>
            </a:r>
            <a:r>
              <a:rPr lang="fr-FR" dirty="0" smtClean="0">
                <a:solidFill>
                  <a:schemeClr val="tx1"/>
                </a:solidFill>
                <a:latin typeface="+mj-lt"/>
              </a:rPr>
              <a:t> et Gauthier (1)</a:t>
            </a:r>
          </a:p>
        </p:txBody>
      </p:sp>
      <p:sp>
        <p:nvSpPr>
          <p:cNvPr id="4" name="Rectangle 3"/>
          <p:cNvSpPr/>
          <p:nvPr/>
        </p:nvSpPr>
        <p:spPr>
          <a:xfrm>
            <a:off x="539552" y="332656"/>
            <a:ext cx="5472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endParaRPr lang="fr-FR" sz="2800" dirty="0">
              <a:solidFill>
                <a:srgbClr val="FF0000"/>
              </a:solidFill>
              <a:ea typeface="Times New Roman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588224" y="76470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1" name="Titre 6"/>
          <p:cNvSpPr txBox="1">
            <a:spLocks/>
          </p:cNvSpPr>
          <p:nvPr/>
        </p:nvSpPr>
        <p:spPr>
          <a:xfrm>
            <a:off x="6156176" y="5949280"/>
            <a:ext cx="2448272" cy="591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 smtClean="0"/>
              <a:t> </a:t>
            </a:r>
            <a:endParaRPr lang="fr-FR" sz="2400" dirty="0"/>
          </a:p>
        </p:txBody>
      </p:sp>
      <p:sp>
        <p:nvSpPr>
          <p:cNvPr id="12" name="Sous-titre 2"/>
          <p:cNvSpPr txBox="1">
            <a:spLocks/>
          </p:cNvSpPr>
          <p:nvPr/>
        </p:nvSpPr>
        <p:spPr>
          <a:xfrm>
            <a:off x="467544" y="5949280"/>
            <a:ext cx="540060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02" y="2420888"/>
            <a:ext cx="4178758" cy="3168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420888"/>
            <a:ext cx="4212000" cy="313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7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3185547" y="6165304"/>
            <a:ext cx="2772906" cy="504056"/>
          </a:xfrm>
        </p:spPr>
        <p:txBody>
          <a:bodyPr>
            <a:normAutofit/>
          </a:bodyPr>
          <a:lstStyle/>
          <a:p>
            <a:pPr algn="l"/>
            <a:r>
              <a:rPr lang="fr-FR" sz="2200" dirty="0" smtClean="0"/>
              <a:t>Montage de la statue</a:t>
            </a:r>
            <a:endParaRPr lang="fr-FR" sz="22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5536" y="548680"/>
            <a:ext cx="7344816" cy="2232248"/>
          </a:xfrm>
        </p:spPr>
        <p:txBody>
          <a:bodyPr>
            <a:normAutofit/>
          </a:bodyPr>
          <a:lstStyle/>
          <a:p>
            <a:pPr algn="l"/>
            <a:r>
              <a:rPr lang="fr-FR" dirty="0" smtClean="0">
                <a:solidFill>
                  <a:schemeClr val="tx1"/>
                </a:solidFill>
                <a:latin typeface="+mj-lt"/>
              </a:rPr>
              <a:t>- Les ateliers </a:t>
            </a:r>
            <a:r>
              <a:rPr lang="fr-FR" dirty="0" err="1" smtClean="0">
                <a:solidFill>
                  <a:schemeClr val="tx1"/>
                </a:solidFill>
                <a:latin typeface="+mj-lt"/>
              </a:rPr>
              <a:t>Gaget</a:t>
            </a:r>
            <a:r>
              <a:rPr lang="fr-FR" dirty="0" smtClean="0">
                <a:solidFill>
                  <a:schemeClr val="tx1"/>
                </a:solidFill>
                <a:latin typeface="+mj-lt"/>
              </a:rPr>
              <a:t> et Gauthier (2)</a:t>
            </a:r>
          </a:p>
        </p:txBody>
      </p:sp>
      <p:sp>
        <p:nvSpPr>
          <p:cNvPr id="4" name="Rectangle 3"/>
          <p:cNvSpPr/>
          <p:nvPr/>
        </p:nvSpPr>
        <p:spPr>
          <a:xfrm>
            <a:off x="539552" y="332656"/>
            <a:ext cx="5472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endParaRPr lang="fr-FR" sz="2800" dirty="0">
              <a:solidFill>
                <a:srgbClr val="FF0000"/>
              </a:solidFill>
              <a:ea typeface="Times New Roman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588224" y="76470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1" name="Titre 6"/>
          <p:cNvSpPr txBox="1">
            <a:spLocks/>
          </p:cNvSpPr>
          <p:nvPr/>
        </p:nvSpPr>
        <p:spPr>
          <a:xfrm>
            <a:off x="6156176" y="5949280"/>
            <a:ext cx="2448272" cy="591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 smtClean="0"/>
              <a:t> </a:t>
            </a:r>
            <a:endParaRPr lang="fr-FR" sz="2400" dirty="0"/>
          </a:p>
        </p:txBody>
      </p:sp>
      <p:sp>
        <p:nvSpPr>
          <p:cNvPr id="12" name="Sous-titre 2"/>
          <p:cNvSpPr txBox="1">
            <a:spLocks/>
          </p:cNvSpPr>
          <p:nvPr/>
        </p:nvSpPr>
        <p:spPr>
          <a:xfrm>
            <a:off x="467544" y="5949280"/>
            <a:ext cx="540060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000" y="1340768"/>
            <a:ext cx="6876000" cy="486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7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2267744" y="5013176"/>
            <a:ext cx="1620778" cy="1152128"/>
          </a:xfrm>
        </p:spPr>
        <p:txBody>
          <a:bodyPr>
            <a:normAutofit/>
          </a:bodyPr>
          <a:lstStyle/>
          <a:p>
            <a:r>
              <a:rPr lang="fr-FR" sz="2200" dirty="0" smtClean="0"/>
              <a:t>Statue achevée en 1884</a:t>
            </a:r>
            <a:endParaRPr lang="fr-FR" sz="22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5536" y="548680"/>
            <a:ext cx="7344816" cy="2232248"/>
          </a:xfrm>
        </p:spPr>
        <p:txBody>
          <a:bodyPr>
            <a:normAutofit/>
          </a:bodyPr>
          <a:lstStyle/>
          <a:p>
            <a:pPr algn="l"/>
            <a:r>
              <a:rPr lang="fr-FR" dirty="0" smtClean="0">
                <a:solidFill>
                  <a:schemeClr val="tx1"/>
                </a:solidFill>
                <a:latin typeface="+mj-lt"/>
              </a:rPr>
              <a:t>- Les ateliers </a:t>
            </a:r>
            <a:r>
              <a:rPr lang="fr-FR" dirty="0" err="1" smtClean="0">
                <a:solidFill>
                  <a:schemeClr val="tx1"/>
                </a:solidFill>
                <a:latin typeface="+mj-lt"/>
              </a:rPr>
              <a:t>Gaget</a:t>
            </a:r>
            <a:r>
              <a:rPr lang="fr-FR" dirty="0" smtClean="0">
                <a:solidFill>
                  <a:schemeClr val="tx1"/>
                </a:solidFill>
                <a:latin typeface="+mj-lt"/>
              </a:rPr>
              <a:t> </a:t>
            </a:r>
            <a:br>
              <a:rPr lang="fr-FR" dirty="0" smtClean="0">
                <a:solidFill>
                  <a:schemeClr val="tx1"/>
                </a:solidFill>
                <a:latin typeface="+mj-lt"/>
              </a:rPr>
            </a:br>
            <a:r>
              <a:rPr lang="fr-FR" dirty="0" smtClean="0">
                <a:solidFill>
                  <a:schemeClr val="tx1"/>
                </a:solidFill>
                <a:latin typeface="+mj-lt"/>
              </a:rPr>
              <a:t>et Gauthier (3)</a:t>
            </a:r>
          </a:p>
        </p:txBody>
      </p:sp>
      <p:sp>
        <p:nvSpPr>
          <p:cNvPr id="4" name="Rectangle 3"/>
          <p:cNvSpPr/>
          <p:nvPr/>
        </p:nvSpPr>
        <p:spPr>
          <a:xfrm>
            <a:off x="539552" y="332656"/>
            <a:ext cx="5472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endParaRPr lang="fr-FR" sz="2800" dirty="0">
              <a:solidFill>
                <a:srgbClr val="FF0000"/>
              </a:solidFill>
              <a:ea typeface="Times New Roman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588224" y="76470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1" name="Titre 6"/>
          <p:cNvSpPr txBox="1">
            <a:spLocks/>
          </p:cNvSpPr>
          <p:nvPr/>
        </p:nvSpPr>
        <p:spPr>
          <a:xfrm>
            <a:off x="6156176" y="5949280"/>
            <a:ext cx="2448272" cy="591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 smtClean="0"/>
              <a:t> </a:t>
            </a:r>
            <a:endParaRPr lang="fr-FR" sz="2400" dirty="0"/>
          </a:p>
        </p:txBody>
      </p:sp>
      <p:sp>
        <p:nvSpPr>
          <p:cNvPr id="12" name="Sous-titre 2"/>
          <p:cNvSpPr txBox="1">
            <a:spLocks/>
          </p:cNvSpPr>
          <p:nvPr/>
        </p:nvSpPr>
        <p:spPr>
          <a:xfrm>
            <a:off x="467544" y="5949280"/>
            <a:ext cx="540060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60648"/>
            <a:ext cx="3780000" cy="602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11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5652120" y="2276872"/>
            <a:ext cx="1620778" cy="936104"/>
          </a:xfrm>
        </p:spPr>
        <p:txBody>
          <a:bodyPr>
            <a:normAutofit/>
          </a:bodyPr>
          <a:lstStyle/>
          <a:p>
            <a:pPr algn="l"/>
            <a:endParaRPr lang="fr-FR" sz="32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23528" y="404664"/>
            <a:ext cx="7344816" cy="2232248"/>
          </a:xfrm>
        </p:spPr>
        <p:txBody>
          <a:bodyPr>
            <a:normAutofit/>
          </a:bodyPr>
          <a:lstStyle/>
          <a:p>
            <a:pPr algn="l"/>
            <a:r>
              <a:rPr lang="fr-FR" dirty="0" smtClean="0">
                <a:solidFill>
                  <a:schemeClr val="tx1"/>
                </a:solidFill>
                <a:latin typeface="+mj-lt"/>
              </a:rPr>
              <a:t>- New York : l’inauguration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39552" y="332656"/>
            <a:ext cx="5472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endParaRPr lang="fr-FR" sz="2800" dirty="0">
              <a:solidFill>
                <a:srgbClr val="FF0000"/>
              </a:solidFill>
              <a:ea typeface="Times New Roman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588224" y="76470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1" name="Titre 6"/>
          <p:cNvSpPr txBox="1">
            <a:spLocks/>
          </p:cNvSpPr>
          <p:nvPr/>
        </p:nvSpPr>
        <p:spPr>
          <a:xfrm>
            <a:off x="6156176" y="5949280"/>
            <a:ext cx="2448272" cy="591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 smtClean="0"/>
              <a:t> </a:t>
            </a:r>
            <a:endParaRPr lang="fr-FR" sz="2400" dirty="0"/>
          </a:p>
        </p:txBody>
      </p:sp>
      <p:sp>
        <p:nvSpPr>
          <p:cNvPr id="12" name="Sous-titre 2"/>
          <p:cNvSpPr txBox="1">
            <a:spLocks/>
          </p:cNvSpPr>
          <p:nvPr/>
        </p:nvSpPr>
        <p:spPr>
          <a:xfrm>
            <a:off x="467544" y="5949280"/>
            <a:ext cx="540060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96752"/>
            <a:ext cx="3600000" cy="536141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96752"/>
            <a:ext cx="3600000" cy="543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54414" y="1772816"/>
            <a:ext cx="7835172" cy="4464496"/>
          </a:xfrm>
        </p:spPr>
        <p:txBody>
          <a:bodyPr>
            <a:normAutofit/>
          </a:bodyPr>
          <a:lstStyle/>
          <a:p>
            <a:r>
              <a:rPr lang="fr-FR" sz="3900" b="1" dirty="0" smtClean="0">
                <a:solidFill>
                  <a:srgbClr val="0070C0"/>
                </a:solidFill>
              </a:rPr>
              <a:t>Merci de votre attention</a:t>
            </a:r>
          </a:p>
          <a:p>
            <a:endParaRPr lang="fr-FR" sz="3300" b="1" dirty="0" smtClean="0">
              <a:solidFill>
                <a:schemeClr val="tx1"/>
              </a:solidFill>
            </a:endParaRPr>
          </a:p>
          <a:p>
            <a:r>
              <a:rPr lang="fr-FR" sz="3300" b="1" dirty="0" smtClean="0">
                <a:solidFill>
                  <a:schemeClr val="tx1"/>
                </a:solidFill>
              </a:rPr>
              <a:t>Auguste </a:t>
            </a:r>
            <a:r>
              <a:rPr lang="fr-FR" sz="3300" b="1" dirty="0" smtClean="0">
                <a:solidFill>
                  <a:schemeClr val="tx1"/>
                </a:solidFill>
              </a:rPr>
              <a:t>Bartholdi, </a:t>
            </a:r>
            <a:br>
              <a:rPr lang="fr-FR" sz="3300" b="1" dirty="0" smtClean="0">
                <a:solidFill>
                  <a:schemeClr val="tx1"/>
                </a:solidFill>
              </a:rPr>
            </a:br>
            <a:r>
              <a:rPr lang="fr-FR" sz="3300" b="1" dirty="0" smtClean="0">
                <a:solidFill>
                  <a:schemeClr val="tx1"/>
                </a:solidFill>
              </a:rPr>
              <a:t>Colmar et le monde</a:t>
            </a:r>
            <a:endParaRPr lang="fr-FR" sz="3300" b="1" dirty="0">
              <a:solidFill>
                <a:schemeClr val="tx1"/>
              </a:solidFill>
            </a:endParaRPr>
          </a:p>
          <a:p>
            <a:pPr lvl="0"/>
            <a:r>
              <a:rPr lang="fr-FR" sz="2000" b="1" dirty="0" smtClean="0">
                <a:solidFill>
                  <a:schemeClr val="tx1"/>
                </a:solidFill>
              </a:rPr>
              <a:t>Isabelle Bräutigam</a:t>
            </a:r>
            <a:r>
              <a:rPr lang="fr-FR" sz="2000" b="1" smtClean="0">
                <a:solidFill>
                  <a:schemeClr val="tx1"/>
                </a:solidFill>
              </a:rPr>
              <a:t>, directrice du musée</a:t>
            </a:r>
            <a:endParaRPr lang="fr-FR" sz="2000" b="1" dirty="0" smtClean="0">
              <a:solidFill>
                <a:schemeClr val="tx1"/>
              </a:solidFill>
            </a:endParaRPr>
          </a:p>
          <a:p>
            <a:pPr lvl="0"/>
            <a:r>
              <a:rPr lang="fr-FR" sz="2000" b="1" dirty="0" smtClean="0">
                <a:solidFill>
                  <a:schemeClr val="tx1"/>
                </a:solidFill>
              </a:rPr>
              <a:t> </a:t>
            </a:r>
          </a:p>
          <a:p>
            <a:pPr lvl="0"/>
            <a:r>
              <a:rPr lang="fr-FR" sz="2000" b="1" dirty="0" smtClean="0">
                <a:solidFill>
                  <a:schemeClr val="tx1"/>
                </a:solidFill>
              </a:rPr>
              <a:t>Musée </a:t>
            </a:r>
            <a:r>
              <a:rPr lang="fr-FR" sz="2000" b="1" dirty="0" smtClean="0">
                <a:solidFill>
                  <a:schemeClr val="tx1"/>
                </a:solidFill>
              </a:rPr>
              <a:t>Bartholdi de </a:t>
            </a:r>
            <a:r>
              <a:rPr lang="fr-FR" sz="2000" b="1" dirty="0" smtClean="0">
                <a:solidFill>
                  <a:schemeClr val="tx1"/>
                </a:solidFill>
              </a:rPr>
              <a:t>Colmar</a:t>
            </a:r>
            <a:br>
              <a:rPr lang="fr-FR" sz="2000" b="1" dirty="0" smtClean="0">
                <a:solidFill>
                  <a:schemeClr val="tx1"/>
                </a:solidFill>
              </a:rPr>
            </a:br>
            <a:r>
              <a:rPr lang="fr-FR" sz="2000" b="1" dirty="0" smtClean="0">
                <a:solidFill>
                  <a:schemeClr val="tx1"/>
                </a:solidFill>
              </a:rPr>
              <a:t>30 rue des Marchands</a:t>
            </a:r>
            <a:br>
              <a:rPr lang="fr-FR" sz="2000" b="1" dirty="0" smtClean="0">
                <a:solidFill>
                  <a:schemeClr val="tx1"/>
                </a:solidFill>
              </a:rPr>
            </a:br>
            <a:r>
              <a:rPr lang="fr-FR" sz="2000" b="1" dirty="0">
                <a:solidFill>
                  <a:schemeClr val="tx1"/>
                </a:solidFill>
              </a:rPr>
              <a:t>68000 Colmar</a:t>
            </a:r>
            <a:br>
              <a:rPr lang="fr-FR" sz="2000" b="1" dirty="0">
                <a:solidFill>
                  <a:schemeClr val="tx1"/>
                </a:solidFill>
              </a:rPr>
            </a:br>
            <a:r>
              <a:rPr lang="fr-FR" sz="2000" b="1" dirty="0" smtClean="0">
                <a:solidFill>
                  <a:schemeClr val="tx1"/>
                </a:solidFill>
                <a:hlinkClick r:id="rId3"/>
              </a:rPr>
              <a:t>www.musee-bartholdi.fr</a:t>
            </a:r>
            <a:r>
              <a:rPr lang="fr-FR" sz="2000" b="1" dirty="0" smtClean="0">
                <a:solidFill>
                  <a:schemeClr val="tx1"/>
                </a:solidFill>
              </a:rPr>
              <a:t> </a:t>
            </a:r>
            <a:endParaRPr lang="fr-FR" sz="2000" b="1" dirty="0" smtClean="0">
              <a:solidFill>
                <a:schemeClr val="tx1"/>
              </a:solidFill>
            </a:endParaRPr>
          </a:p>
          <a:p>
            <a:pPr lvl="0"/>
            <a:endParaRPr lang="fr-FR" sz="2000" b="1" dirty="0">
              <a:solidFill>
                <a:schemeClr val="tx1"/>
              </a:solidFill>
            </a:endParaRPr>
          </a:p>
          <a:p>
            <a:pPr lvl="0"/>
            <a:endParaRPr lang="fr-FR" sz="2000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9552" y="332656"/>
            <a:ext cx="5472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endParaRPr lang="fr-FR" sz="2800" dirty="0">
              <a:solidFill>
                <a:srgbClr val="FF0000"/>
              </a:solidFill>
              <a:ea typeface="Times New Roman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588224" y="76470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9" name="Image 8" descr="Cigogne + texte UIA + Acœur petit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08304" y="188640"/>
            <a:ext cx="1438656" cy="1146048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548680"/>
            <a:ext cx="152400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7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6012160" y="2981280"/>
            <a:ext cx="2808312" cy="447720"/>
          </a:xfrm>
        </p:spPr>
        <p:txBody>
          <a:bodyPr>
            <a:normAutofit fontScale="90000"/>
          </a:bodyPr>
          <a:lstStyle/>
          <a:p>
            <a:r>
              <a:rPr lang="fr-FR" sz="2400" dirty="0" smtClean="0"/>
              <a:t>Bartholdi par J. Benner</a:t>
            </a:r>
            <a:endParaRPr lang="fr-FR" sz="24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79512" y="548680"/>
            <a:ext cx="5544616" cy="720080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tx1"/>
                </a:solidFill>
              </a:rPr>
              <a:t> I. Auguste Bartholdi l’Alsacien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9552" y="332656"/>
            <a:ext cx="5472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endParaRPr lang="fr-FR" sz="2800" dirty="0">
              <a:solidFill>
                <a:srgbClr val="FF0000"/>
              </a:solidFill>
              <a:ea typeface="Times New Roman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588224" y="76470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60648"/>
            <a:ext cx="2160000" cy="2779830"/>
          </a:xfrm>
          <a:prstGeom prst="rect">
            <a:avLst/>
          </a:prstGeom>
        </p:spPr>
      </p:pic>
      <p:sp>
        <p:nvSpPr>
          <p:cNvPr id="11" name="Titre 6"/>
          <p:cNvSpPr txBox="1">
            <a:spLocks/>
          </p:cNvSpPr>
          <p:nvPr/>
        </p:nvSpPr>
        <p:spPr>
          <a:xfrm>
            <a:off x="6156176" y="5949280"/>
            <a:ext cx="2448272" cy="591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/>
              <a:t>L</a:t>
            </a:r>
            <a:r>
              <a:rPr lang="fr-FR" sz="2400" dirty="0" smtClean="0"/>
              <a:t>a famille Bartholdi </a:t>
            </a:r>
            <a:endParaRPr lang="fr-FR" sz="2400" dirty="0"/>
          </a:p>
        </p:txBody>
      </p:sp>
      <p:sp>
        <p:nvSpPr>
          <p:cNvPr id="12" name="Sous-titre 2"/>
          <p:cNvSpPr txBox="1">
            <a:spLocks/>
          </p:cNvSpPr>
          <p:nvPr/>
        </p:nvSpPr>
        <p:spPr>
          <a:xfrm>
            <a:off x="467544" y="5949280"/>
            <a:ext cx="5400600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 smtClean="0"/>
              <a:t> </a:t>
            </a:r>
            <a:r>
              <a:rPr lang="fr-FR" sz="2400" dirty="0" smtClean="0">
                <a:solidFill>
                  <a:schemeClr val="tx1"/>
                </a:solidFill>
                <a:latin typeface="+mj-lt"/>
              </a:rPr>
              <a:t>La maison des Bartholdi (musée Bartholdi)</a:t>
            </a:r>
            <a:endParaRPr lang="fr-FR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573016"/>
            <a:ext cx="2124000" cy="250357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88840"/>
            <a:ext cx="5400000" cy="406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6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6012160" y="2981280"/>
            <a:ext cx="2088232" cy="447720"/>
          </a:xfrm>
        </p:spPr>
        <p:txBody>
          <a:bodyPr>
            <a:normAutofit fontScale="90000"/>
          </a:bodyPr>
          <a:lstStyle/>
          <a:p>
            <a:endParaRPr lang="fr-FR" sz="24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3568" y="476672"/>
            <a:ext cx="5112568" cy="720080"/>
          </a:xfrm>
        </p:spPr>
        <p:txBody>
          <a:bodyPr>
            <a:normAutofit/>
          </a:bodyPr>
          <a:lstStyle/>
          <a:p>
            <a:pPr algn="l"/>
            <a:r>
              <a:rPr lang="fr-FR" b="1" dirty="0" smtClean="0">
                <a:solidFill>
                  <a:schemeClr val="tx1"/>
                </a:solidFill>
              </a:rPr>
              <a:t>Paris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9552" y="332656"/>
            <a:ext cx="5472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endParaRPr lang="fr-FR" sz="2800" dirty="0">
              <a:solidFill>
                <a:srgbClr val="FF0000"/>
              </a:solidFill>
              <a:ea typeface="Times New Roman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588224" y="76470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1" name="Titre 6"/>
          <p:cNvSpPr txBox="1">
            <a:spLocks/>
          </p:cNvSpPr>
          <p:nvPr/>
        </p:nvSpPr>
        <p:spPr>
          <a:xfrm>
            <a:off x="4572000" y="5949280"/>
            <a:ext cx="3600400" cy="591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 smtClean="0"/>
              <a:t>Caricature </a:t>
            </a:r>
            <a:endParaRPr lang="fr-FR" sz="2400" dirty="0"/>
          </a:p>
        </p:txBody>
      </p:sp>
      <p:sp>
        <p:nvSpPr>
          <p:cNvPr id="12" name="Sous-titre 2"/>
          <p:cNvSpPr txBox="1">
            <a:spLocks/>
          </p:cNvSpPr>
          <p:nvPr/>
        </p:nvSpPr>
        <p:spPr>
          <a:xfrm>
            <a:off x="827584" y="5949280"/>
            <a:ext cx="288032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 smtClean="0"/>
              <a:t> </a:t>
            </a:r>
            <a:r>
              <a:rPr lang="fr-FR" sz="2400" dirty="0" smtClean="0">
                <a:solidFill>
                  <a:schemeClr val="tx1"/>
                </a:solidFill>
                <a:latin typeface="+mj-lt"/>
              </a:rPr>
              <a:t>Charlotte Bartholdi</a:t>
            </a:r>
            <a:endParaRPr lang="fr-FR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56792"/>
            <a:ext cx="2880000" cy="435671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76672"/>
            <a:ext cx="3600000" cy="541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1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2843808" y="4581128"/>
            <a:ext cx="3240360" cy="807760"/>
          </a:xfrm>
        </p:spPr>
        <p:txBody>
          <a:bodyPr>
            <a:normAutofit/>
          </a:bodyPr>
          <a:lstStyle/>
          <a:p>
            <a:r>
              <a:rPr lang="fr-FR" sz="2200" dirty="0" smtClean="0"/>
              <a:t>« Françoise de Rimini »</a:t>
            </a:r>
            <a:endParaRPr lang="fr-FR" sz="22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11560" y="404664"/>
            <a:ext cx="5112568" cy="720080"/>
          </a:xfrm>
        </p:spPr>
        <p:txBody>
          <a:bodyPr>
            <a:normAutofit/>
          </a:bodyPr>
          <a:lstStyle/>
          <a:p>
            <a:pPr algn="l"/>
            <a:r>
              <a:rPr lang="fr-FR" b="1" dirty="0" err="1" smtClean="0">
                <a:solidFill>
                  <a:schemeClr val="tx1"/>
                </a:solidFill>
              </a:rPr>
              <a:t>Ary</a:t>
            </a:r>
            <a:r>
              <a:rPr lang="fr-FR" b="1" dirty="0" smtClean="0">
                <a:solidFill>
                  <a:schemeClr val="tx1"/>
                </a:solidFill>
              </a:rPr>
              <a:t> Scheffer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9552" y="332656"/>
            <a:ext cx="5472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endParaRPr lang="fr-FR" sz="2800" dirty="0">
              <a:solidFill>
                <a:srgbClr val="FF0000"/>
              </a:solidFill>
              <a:ea typeface="Times New Roman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588224" y="76470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1" name="Titre 6"/>
          <p:cNvSpPr txBox="1">
            <a:spLocks/>
          </p:cNvSpPr>
          <p:nvPr/>
        </p:nvSpPr>
        <p:spPr>
          <a:xfrm>
            <a:off x="6300192" y="5589240"/>
            <a:ext cx="2592288" cy="375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 smtClean="0"/>
              <a:t>Charles Bartholdi </a:t>
            </a:r>
            <a:endParaRPr lang="fr-FR" sz="2400" dirty="0"/>
          </a:p>
        </p:txBody>
      </p:sp>
      <p:sp>
        <p:nvSpPr>
          <p:cNvPr id="12" name="Sous-titre 2"/>
          <p:cNvSpPr txBox="1">
            <a:spLocks/>
          </p:cNvSpPr>
          <p:nvPr/>
        </p:nvSpPr>
        <p:spPr>
          <a:xfrm>
            <a:off x="0" y="5517232"/>
            <a:ext cx="2592288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 smtClean="0"/>
              <a:t> </a:t>
            </a:r>
            <a:r>
              <a:rPr lang="fr-FR" sz="2400" dirty="0" err="1" smtClean="0">
                <a:solidFill>
                  <a:schemeClr val="tx1"/>
                </a:solidFill>
                <a:latin typeface="+mj-lt"/>
              </a:rPr>
              <a:t>Ary</a:t>
            </a:r>
            <a:r>
              <a:rPr lang="fr-FR" sz="2400" dirty="0" smtClean="0">
                <a:solidFill>
                  <a:schemeClr val="tx1"/>
                </a:solidFill>
                <a:latin typeface="+mj-lt"/>
              </a:rPr>
              <a:t> Scheffer</a:t>
            </a:r>
            <a:endParaRPr lang="fr-FR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2160000" cy="381119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595598"/>
            <a:ext cx="2340000" cy="366680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628800"/>
            <a:ext cx="3672000" cy="287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6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2051720" y="6165304"/>
            <a:ext cx="2016224" cy="303704"/>
          </a:xfrm>
        </p:spPr>
        <p:txBody>
          <a:bodyPr>
            <a:normAutofit fontScale="90000"/>
          </a:bodyPr>
          <a:lstStyle/>
          <a:p>
            <a:pPr algn="r"/>
            <a:r>
              <a:rPr lang="fr-FR" sz="2400" dirty="0" smtClean="0"/>
              <a:t>Maison d’été</a:t>
            </a:r>
            <a:endParaRPr lang="fr-FR" sz="24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3568" y="692696"/>
            <a:ext cx="2232248" cy="720080"/>
          </a:xfrm>
        </p:spPr>
        <p:txBody>
          <a:bodyPr>
            <a:normAutofit/>
          </a:bodyPr>
          <a:lstStyle/>
          <a:p>
            <a:pPr algn="l"/>
            <a:r>
              <a:rPr lang="fr-FR" b="1" dirty="0" smtClean="0">
                <a:solidFill>
                  <a:schemeClr val="tx1"/>
                </a:solidFill>
              </a:rPr>
              <a:t>Colmar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9552" y="332656"/>
            <a:ext cx="5472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endParaRPr lang="fr-FR" sz="2800" dirty="0">
              <a:solidFill>
                <a:srgbClr val="FF0000"/>
              </a:solidFill>
              <a:ea typeface="Times New Roman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588224" y="76470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1" name="Titre 6"/>
          <p:cNvSpPr txBox="1">
            <a:spLocks/>
          </p:cNvSpPr>
          <p:nvPr/>
        </p:nvSpPr>
        <p:spPr>
          <a:xfrm>
            <a:off x="2987824" y="404664"/>
            <a:ext cx="1080120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 smtClean="0"/>
              <a:t>Bruat </a:t>
            </a:r>
            <a:endParaRPr lang="fr-FR" sz="2400" dirty="0"/>
          </a:p>
        </p:txBody>
      </p:sp>
      <p:sp>
        <p:nvSpPr>
          <p:cNvPr id="12" name="Sous-titre 2"/>
          <p:cNvSpPr txBox="1">
            <a:spLocks/>
          </p:cNvSpPr>
          <p:nvPr/>
        </p:nvSpPr>
        <p:spPr>
          <a:xfrm>
            <a:off x="611560" y="5661248"/>
            <a:ext cx="1152128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b="1" dirty="0" smtClean="0"/>
              <a:t> </a:t>
            </a:r>
            <a:r>
              <a:rPr lang="fr-FR" sz="2400" dirty="0" smtClean="0">
                <a:solidFill>
                  <a:schemeClr val="tx1"/>
                </a:solidFill>
                <a:latin typeface="+mj-lt"/>
              </a:rPr>
              <a:t>Rapp</a:t>
            </a:r>
            <a:endParaRPr lang="fr-FR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84784"/>
            <a:ext cx="2880000" cy="425516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11617"/>
            <a:ext cx="4248000" cy="311738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573016"/>
            <a:ext cx="4212000" cy="292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8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5148064" y="3006432"/>
            <a:ext cx="2088232" cy="447720"/>
          </a:xfrm>
        </p:spPr>
        <p:txBody>
          <a:bodyPr>
            <a:normAutofit fontScale="90000"/>
          </a:bodyPr>
          <a:lstStyle/>
          <a:p>
            <a:endParaRPr lang="fr-FR" sz="24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15616" y="476672"/>
            <a:ext cx="4572000" cy="720080"/>
          </a:xfrm>
        </p:spPr>
        <p:txBody>
          <a:bodyPr>
            <a:normAutofit/>
          </a:bodyPr>
          <a:lstStyle/>
          <a:p>
            <a:pPr algn="l"/>
            <a:r>
              <a:rPr lang="fr-FR" b="1" dirty="0" smtClean="0">
                <a:solidFill>
                  <a:schemeClr val="tx1"/>
                </a:solidFill>
              </a:rPr>
              <a:t>Mère et fils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9552" y="332656"/>
            <a:ext cx="5472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endParaRPr lang="fr-FR" sz="2800" dirty="0">
              <a:solidFill>
                <a:srgbClr val="FF0000"/>
              </a:solidFill>
              <a:ea typeface="Times New Roman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588224" y="76470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1" name="Titre 6"/>
          <p:cNvSpPr txBox="1">
            <a:spLocks/>
          </p:cNvSpPr>
          <p:nvPr/>
        </p:nvSpPr>
        <p:spPr>
          <a:xfrm>
            <a:off x="4572000" y="5949280"/>
            <a:ext cx="3600400" cy="591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400" dirty="0"/>
          </a:p>
        </p:txBody>
      </p:sp>
      <p:sp>
        <p:nvSpPr>
          <p:cNvPr id="12" name="Sous-titre 2"/>
          <p:cNvSpPr txBox="1">
            <a:spLocks/>
          </p:cNvSpPr>
          <p:nvPr/>
        </p:nvSpPr>
        <p:spPr>
          <a:xfrm>
            <a:off x="1691680" y="5085184"/>
            <a:ext cx="288032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96752"/>
            <a:ext cx="6228000" cy="509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23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1331640" y="5661248"/>
            <a:ext cx="6120680" cy="470922"/>
          </a:xfrm>
        </p:spPr>
        <p:txBody>
          <a:bodyPr>
            <a:normAutofit/>
          </a:bodyPr>
          <a:lstStyle/>
          <a:p>
            <a:r>
              <a:rPr lang="fr-FR" sz="2400" dirty="0" err="1" smtClean="0"/>
              <a:t>Chauffour</a:t>
            </a:r>
            <a:r>
              <a:rPr lang="fr-FR" sz="2400" dirty="0" smtClean="0"/>
              <a:t>, </a:t>
            </a:r>
            <a:r>
              <a:rPr lang="fr-FR" sz="2400" dirty="0" err="1" smtClean="0"/>
              <a:t>Faudel</a:t>
            </a:r>
            <a:r>
              <a:rPr lang="fr-FR" sz="2400" dirty="0" smtClean="0"/>
              <a:t>, </a:t>
            </a:r>
            <a:r>
              <a:rPr lang="fr-FR" sz="2400" dirty="0" err="1" smtClean="0"/>
              <a:t>Hugot</a:t>
            </a:r>
            <a:r>
              <a:rPr lang="fr-FR" sz="2400" dirty="0" smtClean="0"/>
              <a:t>, </a:t>
            </a:r>
            <a:r>
              <a:rPr lang="fr-FR" sz="2400" dirty="0" err="1" smtClean="0"/>
              <a:t>Peyerhimhoff</a:t>
            </a:r>
            <a:endParaRPr lang="fr-FR" sz="24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15616" y="476672"/>
            <a:ext cx="4572000" cy="720080"/>
          </a:xfrm>
        </p:spPr>
        <p:txBody>
          <a:bodyPr>
            <a:normAutofit/>
          </a:bodyPr>
          <a:lstStyle/>
          <a:p>
            <a:pPr algn="l"/>
            <a:r>
              <a:rPr lang="fr-FR" b="1" dirty="0" smtClean="0">
                <a:solidFill>
                  <a:schemeClr val="tx1"/>
                </a:solidFill>
              </a:rPr>
              <a:t>Le réseau, à Colmar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9552" y="332656"/>
            <a:ext cx="5472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endParaRPr lang="fr-FR" sz="2800" dirty="0">
              <a:solidFill>
                <a:srgbClr val="FF0000"/>
              </a:solidFill>
              <a:ea typeface="Times New Roman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588224" y="76470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1" name="Titre 6"/>
          <p:cNvSpPr txBox="1">
            <a:spLocks/>
          </p:cNvSpPr>
          <p:nvPr/>
        </p:nvSpPr>
        <p:spPr>
          <a:xfrm>
            <a:off x="4572000" y="5949280"/>
            <a:ext cx="3600400" cy="591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400" dirty="0"/>
          </a:p>
        </p:txBody>
      </p:sp>
      <p:sp>
        <p:nvSpPr>
          <p:cNvPr id="12" name="Sous-titre 2"/>
          <p:cNvSpPr txBox="1">
            <a:spLocks/>
          </p:cNvSpPr>
          <p:nvPr/>
        </p:nvSpPr>
        <p:spPr>
          <a:xfrm>
            <a:off x="1691680" y="5085184"/>
            <a:ext cx="288032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6" y="2060848"/>
            <a:ext cx="2160000" cy="322634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060848"/>
            <a:ext cx="2160000" cy="322635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060848"/>
            <a:ext cx="2160000" cy="322635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060848"/>
            <a:ext cx="2160000" cy="322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1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1331640" y="5733256"/>
            <a:ext cx="6120680" cy="470922"/>
          </a:xfrm>
        </p:spPr>
        <p:txBody>
          <a:bodyPr>
            <a:normAutofit/>
          </a:bodyPr>
          <a:lstStyle/>
          <a:p>
            <a:r>
              <a:rPr lang="fr-FR" sz="2400" dirty="0" err="1" smtClean="0"/>
              <a:t>Erckmann</a:t>
            </a:r>
            <a:r>
              <a:rPr lang="fr-FR" sz="2400" dirty="0" smtClean="0"/>
              <a:t> et Chatrian</a:t>
            </a:r>
            <a:endParaRPr lang="fr-FR" sz="24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15616" y="476672"/>
            <a:ext cx="4572000" cy="720080"/>
          </a:xfrm>
        </p:spPr>
        <p:txBody>
          <a:bodyPr>
            <a:normAutofit/>
          </a:bodyPr>
          <a:lstStyle/>
          <a:p>
            <a:pPr algn="l"/>
            <a:r>
              <a:rPr lang="fr-FR" b="1" dirty="0" smtClean="0">
                <a:solidFill>
                  <a:schemeClr val="tx1"/>
                </a:solidFill>
              </a:rPr>
              <a:t>Le réseau, à Paris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9552" y="332656"/>
            <a:ext cx="5472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endParaRPr lang="fr-FR" sz="2800" dirty="0">
              <a:solidFill>
                <a:srgbClr val="FF0000"/>
              </a:solidFill>
              <a:ea typeface="Times New Roman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588224" y="76470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1" name="Titre 6"/>
          <p:cNvSpPr txBox="1">
            <a:spLocks/>
          </p:cNvSpPr>
          <p:nvPr/>
        </p:nvSpPr>
        <p:spPr>
          <a:xfrm>
            <a:off x="4572000" y="5949280"/>
            <a:ext cx="3600400" cy="591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400" dirty="0"/>
          </a:p>
        </p:txBody>
      </p:sp>
      <p:sp>
        <p:nvSpPr>
          <p:cNvPr id="12" name="Sous-titre 2"/>
          <p:cNvSpPr txBox="1">
            <a:spLocks/>
          </p:cNvSpPr>
          <p:nvPr/>
        </p:nvSpPr>
        <p:spPr>
          <a:xfrm>
            <a:off x="1691680" y="5085184"/>
            <a:ext cx="288032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00" y="1436765"/>
            <a:ext cx="5040000" cy="398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85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200</Words>
  <Application>Microsoft Office PowerPoint</Application>
  <PresentationFormat>Affichage à l'écran (4:3)</PresentationFormat>
  <Paragraphs>111</Paragraphs>
  <Slides>27</Slides>
  <Notes>27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1" baseType="lpstr">
      <vt:lpstr>Arial</vt:lpstr>
      <vt:lpstr>Calibri</vt:lpstr>
      <vt:lpstr>Times New Roman</vt:lpstr>
      <vt:lpstr>Thème Office</vt:lpstr>
      <vt:lpstr>Présentation PowerPoint</vt:lpstr>
      <vt:lpstr>Présentation PowerPoint</vt:lpstr>
      <vt:lpstr>Bartholdi par J. Benner</vt:lpstr>
      <vt:lpstr>Présentation PowerPoint</vt:lpstr>
      <vt:lpstr>« Françoise de Rimini »</vt:lpstr>
      <vt:lpstr>Maison d’été</vt:lpstr>
      <vt:lpstr>Présentation PowerPoint</vt:lpstr>
      <vt:lpstr>Chauffour, Faudel, Hugot, Peyerhimhoff</vt:lpstr>
      <vt:lpstr>Erckmann et Chatrian</vt:lpstr>
      <vt:lpstr>Milieu de table « Les Maraudeurs » coupe marbre blanc</vt:lpstr>
      <vt:lpstr>Fontaine Roesselmann</vt:lpstr>
      <vt:lpstr>La Liberté</vt:lpstr>
      <vt:lpstr>Charlotte Bartholdi</vt:lpstr>
      <vt:lpstr>Jeanne Bartholdi</vt:lpstr>
      <vt:lpstr>Angleterre</vt:lpstr>
      <vt:lpstr>Présentation PowerPoint</vt:lpstr>
      <vt:lpstr>Présentation PowerPoint</vt:lpstr>
      <vt:lpstr>« Petite folle de Capri », Jean Benner</vt:lpstr>
      <vt:lpstr>Choëx, Valais : villa « La Fin du Bruit »</vt:lpstr>
      <vt:lpstr>Flambeau</vt:lpstr>
      <vt:lpstr>- Union franco-américaine</vt:lpstr>
      <vt:lpstr>Présentation PowerPoint</vt:lpstr>
      <vt:lpstr>Présentation PowerPoint</vt:lpstr>
      <vt:lpstr>Montage de la statue</vt:lpstr>
      <vt:lpstr>Statue achevée en 1884</vt:lpstr>
      <vt:lpstr>Présentation PowerPoint</vt:lpstr>
      <vt:lpstr>Présentation PowerPoint</vt:lpstr>
    </vt:vector>
  </TitlesOfParts>
  <Company>Euro Information client principal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STAEDEL Gerard</dc:creator>
  <cp:lastModifiedBy>PC</cp:lastModifiedBy>
  <cp:revision>192</cp:revision>
  <dcterms:created xsi:type="dcterms:W3CDTF">2014-12-12T08:41:24Z</dcterms:created>
  <dcterms:modified xsi:type="dcterms:W3CDTF">2019-07-20T10:30:41Z</dcterms:modified>
</cp:coreProperties>
</file>